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0" r:id="rId4"/>
  </p:sldMasterIdLst>
  <p:notesMasterIdLst>
    <p:notesMasterId r:id="rId18"/>
  </p:notesMasterIdLst>
  <p:handoutMasterIdLst>
    <p:handoutMasterId r:id="rId19"/>
  </p:handoutMasterIdLst>
  <p:sldIdLst>
    <p:sldId id="1520" r:id="rId5"/>
    <p:sldId id="1531" r:id="rId6"/>
    <p:sldId id="1535" r:id="rId7"/>
    <p:sldId id="1526" r:id="rId8"/>
    <p:sldId id="1541" r:id="rId9"/>
    <p:sldId id="1536" r:id="rId10"/>
    <p:sldId id="1539" r:id="rId11"/>
    <p:sldId id="1525" r:id="rId12"/>
    <p:sldId id="1540" r:id="rId13"/>
    <p:sldId id="1506" r:id="rId14"/>
    <p:sldId id="1517" r:id="rId15"/>
    <p:sldId id="1529" r:id="rId16"/>
    <p:sldId id="151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2471F2E-E011-F521-299E-65FC243E7E5E}" name="David Salaguinto" initials="DS" userId="S::davidsa@microsoft.com::9399e6ad-b974-43d0-b593-8c2804f84e0d" providerId="AD"/>
  <p188:author id="{DC3CAF61-3D39-8A1C-6AB6-F5CBCFCBEA47}" name="Vanessa Buzgheia (ALLEGIS GROUP HOLDINGS INC)" initials="" userId="S::v-vabuzgheia@microsoft.com::f3934b54-4599-40d0-96a8-d6208686f730" providerId="AD"/>
  <p188:author id="{9941987A-41B7-49AC-EE6E-03F2D0BD95BA}" name="Daria Naidenov" initials="DN" userId="S::danaidenov@microsoft.com::ab38ab5f-bdf0-4774-ae5a-d2782abb202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6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9D005A-EF78-4DC8-A9B0-7B54127FABB3}" type="doc">
      <dgm:prSet loTypeId="urn:microsoft.com/office/officeart/2024/3/layout/ArchList1#2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C6C0E93-31C2-4367-9734-22A77E91F852}">
      <dgm:prSet phldrT="[Text]"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ja-JP" altLang="en-US" sz="1600" dirty="0">
              <a:solidFill>
                <a:schemeClr val="tx1"/>
              </a:solidFill>
              <a:latin typeface="+mj-lt"/>
              <a:cs typeface="Poppins" pitchFamily="2" charset="77"/>
            </a:rPr>
            <a:t>仮説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8C6185DB-C15F-4142-9FFC-06798EBB4FD3}" type="parTrans" cxnId="{380048F8-519C-4DF3-983E-65F199CAF07C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57C15597-8730-4C5E-950A-E3E94A8A5729}" type="sibTrans" cxnId="{380048F8-519C-4DF3-983E-65F199CAF07C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5DC4A6D3-8F5B-462C-98E5-9DBA04B5F5C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ja-JP" altLang="en-US" sz="1600" dirty="0">
              <a:latin typeface="+mj-lt"/>
              <a:cs typeface="Poppins" pitchFamily="2" charset="77"/>
            </a:rPr>
            <a:t>急な変化があっても損失を最小限にできる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05AC1DA1-5915-400C-AA8A-59903F7D8430}" type="parTrans" cxnId="{B8CDC488-4F8D-4EF9-86AB-BC5EDA02D830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EBE04370-C115-496A-829B-022F025D9929}" type="sibTrans" cxnId="{B8CDC488-4F8D-4EF9-86AB-BC5EDA02D830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6683C677-89E1-4E18-8444-F8D0F9174767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ja-JP" altLang="en-US" sz="1600" dirty="0">
              <a:solidFill>
                <a:schemeClr val="tx1"/>
              </a:solidFill>
              <a:latin typeface="+mj-lt"/>
              <a:cs typeface="Poppins" pitchFamily="2" charset="77"/>
            </a:rPr>
            <a:t>検証方法・結果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9096D71F-9713-469B-ACE6-161111FE9A54}" type="parTrans" cxnId="{56C8B87E-0F96-4F20-8345-3069AB024E9E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09D8EA0C-EED3-4BB1-8AEF-7CFB760A7162}" type="sibTrans" cxnId="{56C8B87E-0F96-4F20-8345-3069AB024E9E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56734F44-9D7F-4CFB-9CBD-E0EEABC32D3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ja-JP" altLang="en-US" sz="1600" dirty="0">
              <a:solidFill>
                <a:schemeClr val="tx1"/>
              </a:solidFill>
              <a:latin typeface="+mj-lt"/>
              <a:cs typeface="Poppins" pitchFamily="2" charset="77"/>
            </a:rPr>
            <a:t>情報を可視化しつつ分析を行う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A3AD6FCC-E4F5-46B4-B004-A23AC5C6F65B}" type="parTrans" cxnId="{BF038F71-DD3A-456F-94B1-E4A5F6A7590E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9C036100-254F-47F6-B01F-1758F7BB772A}" type="sibTrans" cxnId="{BF038F71-DD3A-456F-94B1-E4A5F6A7590E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1DD03B1B-225F-4F59-88E9-6E12FADD869B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ja-JP" altLang="en-US" sz="1600" dirty="0">
              <a:solidFill>
                <a:schemeClr val="tx1"/>
              </a:solidFill>
              <a:latin typeface="+mj-lt"/>
              <a:cs typeface="Poppins" pitchFamily="2" charset="77"/>
            </a:rPr>
            <a:t>今後の課題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FE2FFDD7-EC33-4C15-918C-5DE14D4351F6}" type="parTrans" cxnId="{3651E0FD-E66F-4F72-99C5-BD809EC3C96C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36F1427C-26E2-4129-AD15-F3263C896B71}" type="sibTrans" cxnId="{3651E0FD-E66F-4F72-99C5-BD809EC3C96C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F6C60737-054A-4D4C-890B-C348D450576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ja-JP" altLang="en-US" sz="1600" dirty="0">
              <a:latin typeface="+mj-lt"/>
              <a:cs typeface="Poppins" pitchFamily="2" charset="77"/>
            </a:rPr>
            <a:t>精確さを上がるためモデルの改善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AD74D646-4FE6-49CB-B06E-B0BEE753FD5B}" type="parTrans" cxnId="{6193C484-8ABE-4C8E-BC1B-11825138E8E6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33DDF299-F25D-43EA-B386-54F6148ECB5B}" type="sibTrans" cxnId="{6193C484-8ABE-4C8E-BC1B-11825138E8E6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439189D0-7625-4BFC-AE7F-D155DAEB60E0}" type="pres">
      <dgm:prSet presAssocID="{F79D005A-EF78-4DC8-A9B0-7B54127FABB3}" presName="Name0" presStyleCnt="0">
        <dgm:presLayoutVars>
          <dgm:dir/>
          <dgm:resizeHandles val="exact"/>
        </dgm:presLayoutVars>
      </dgm:prSet>
      <dgm:spPr/>
    </dgm:pt>
    <dgm:pt modelId="{427D038D-8874-450F-AD39-DCA5940C79C2}" type="pres">
      <dgm:prSet presAssocID="{5C6C0E93-31C2-4367-9734-22A77E91F852}" presName="compNode" presStyleCnt="0"/>
      <dgm:spPr/>
    </dgm:pt>
    <dgm:pt modelId="{C046629B-369E-4F2D-9BA1-5E3C2DFD91CF}" type="pres">
      <dgm:prSet presAssocID="{5C6C0E93-31C2-4367-9734-22A77E91F852}" presName="pictRect" presStyleLbl="revTx" presStyleIdx="0" presStyleCnt="6">
        <dgm:presLayoutVars>
          <dgm:chMax val="0"/>
          <dgm:bulletEnabled/>
        </dgm:presLayoutVars>
      </dgm:prSet>
      <dgm:spPr/>
    </dgm:pt>
    <dgm:pt modelId="{922F7867-BAA8-4280-885B-E9A3B540D23F}" type="pres">
      <dgm:prSet presAssocID="{5C6C0E93-31C2-4367-9734-22A77E91F852}" presName="textRect" presStyleLbl="revTx" presStyleIdx="1" presStyleCnt="6">
        <dgm:presLayoutVars>
          <dgm:bulletEnabled/>
        </dgm:presLayoutVars>
      </dgm:prSet>
      <dgm:spPr/>
    </dgm:pt>
    <dgm:pt modelId="{5B9D68AB-F95F-4888-AF28-C7B8CC572246}" type="pres">
      <dgm:prSet presAssocID="{57C15597-8730-4C5E-950A-E3E94A8A5729}" presName="sibTrans" presStyleLbl="sibTrans2D1" presStyleIdx="0" presStyleCnt="0"/>
      <dgm:spPr/>
    </dgm:pt>
    <dgm:pt modelId="{48C5B127-2DFE-4CE5-9384-32D732EE91F1}" type="pres">
      <dgm:prSet presAssocID="{6683C677-89E1-4E18-8444-F8D0F9174767}" presName="compNode" presStyleCnt="0"/>
      <dgm:spPr/>
    </dgm:pt>
    <dgm:pt modelId="{149E8246-107E-446D-83A2-2619E61A535F}" type="pres">
      <dgm:prSet presAssocID="{6683C677-89E1-4E18-8444-F8D0F9174767}" presName="pictRect" presStyleLbl="revTx" presStyleIdx="2" presStyleCnt="6">
        <dgm:presLayoutVars>
          <dgm:chMax val="0"/>
          <dgm:bulletEnabled/>
        </dgm:presLayoutVars>
      </dgm:prSet>
      <dgm:spPr/>
    </dgm:pt>
    <dgm:pt modelId="{8EE598D4-3436-4B47-84B1-DAD22BF1454E}" type="pres">
      <dgm:prSet presAssocID="{6683C677-89E1-4E18-8444-F8D0F9174767}" presName="textRect" presStyleLbl="revTx" presStyleIdx="3" presStyleCnt="6">
        <dgm:presLayoutVars>
          <dgm:bulletEnabled/>
        </dgm:presLayoutVars>
      </dgm:prSet>
      <dgm:spPr/>
    </dgm:pt>
    <dgm:pt modelId="{4AFCB975-8743-43A1-8661-60F23E9B89A3}" type="pres">
      <dgm:prSet presAssocID="{09D8EA0C-EED3-4BB1-8AEF-7CFB760A7162}" presName="sibTrans" presStyleLbl="sibTrans2D1" presStyleIdx="0" presStyleCnt="0"/>
      <dgm:spPr/>
    </dgm:pt>
    <dgm:pt modelId="{CDF5A025-CFDC-4004-91F9-1AE14552A37B}" type="pres">
      <dgm:prSet presAssocID="{1DD03B1B-225F-4F59-88E9-6E12FADD869B}" presName="compNode" presStyleCnt="0"/>
      <dgm:spPr/>
    </dgm:pt>
    <dgm:pt modelId="{7601E8C4-7F17-4695-B1CE-57EF4035A40F}" type="pres">
      <dgm:prSet presAssocID="{1DD03B1B-225F-4F59-88E9-6E12FADD869B}" presName="pictRect" presStyleLbl="revTx" presStyleIdx="4" presStyleCnt="6">
        <dgm:presLayoutVars>
          <dgm:chMax val="0"/>
          <dgm:bulletEnabled/>
        </dgm:presLayoutVars>
      </dgm:prSet>
      <dgm:spPr/>
    </dgm:pt>
    <dgm:pt modelId="{4089A5D8-997B-4184-99FA-4FC49BC3D349}" type="pres">
      <dgm:prSet presAssocID="{1DD03B1B-225F-4F59-88E9-6E12FADD869B}" presName="textRect" presStyleLbl="revTx" presStyleIdx="5" presStyleCnt="6">
        <dgm:presLayoutVars>
          <dgm:bulletEnabled/>
        </dgm:presLayoutVars>
      </dgm:prSet>
      <dgm:spPr/>
    </dgm:pt>
  </dgm:ptLst>
  <dgm:cxnLst>
    <dgm:cxn modelId="{6E9CBC10-6408-4B6B-9D91-3B6CF69723A7}" type="presOf" srcId="{56734F44-9D7F-4CFB-9CBD-E0EEABC32D3D}" destId="{8EE598D4-3436-4B47-84B1-DAD22BF1454E}" srcOrd="0" destOrd="0" presId="urn:microsoft.com/office/officeart/2024/3/layout/ArchList1#26"/>
    <dgm:cxn modelId="{F20F3214-47B8-4901-993F-1C150E72B110}" type="presOf" srcId="{F79D005A-EF78-4DC8-A9B0-7B54127FABB3}" destId="{439189D0-7625-4BFC-AE7F-D155DAEB60E0}" srcOrd="0" destOrd="0" presId="urn:microsoft.com/office/officeart/2024/3/layout/ArchList1#26"/>
    <dgm:cxn modelId="{C8E9B118-1144-4153-9F17-68806EA98F56}" type="presOf" srcId="{09D8EA0C-EED3-4BB1-8AEF-7CFB760A7162}" destId="{4AFCB975-8743-43A1-8661-60F23E9B89A3}" srcOrd="0" destOrd="0" presId="urn:microsoft.com/office/officeart/2024/3/layout/ArchList1#26"/>
    <dgm:cxn modelId="{8BAEE11B-222F-42FE-A09C-06651794E8C6}" type="presOf" srcId="{5C6C0E93-31C2-4367-9734-22A77E91F852}" destId="{C046629B-369E-4F2D-9BA1-5E3C2DFD91CF}" srcOrd="0" destOrd="0" presId="urn:microsoft.com/office/officeart/2024/3/layout/ArchList1#26"/>
    <dgm:cxn modelId="{AA786369-BAB6-4E7D-8D40-3038C2F9BD94}" type="presOf" srcId="{F6C60737-054A-4D4C-890B-C348D450576A}" destId="{4089A5D8-997B-4184-99FA-4FC49BC3D349}" srcOrd="0" destOrd="0" presId="urn:microsoft.com/office/officeart/2024/3/layout/ArchList1#26"/>
    <dgm:cxn modelId="{BF038F71-DD3A-456F-94B1-E4A5F6A7590E}" srcId="{6683C677-89E1-4E18-8444-F8D0F9174767}" destId="{56734F44-9D7F-4CFB-9CBD-E0EEABC32D3D}" srcOrd="0" destOrd="0" parTransId="{A3AD6FCC-E4F5-46B4-B004-A23AC5C6F65B}" sibTransId="{9C036100-254F-47F6-B01F-1758F7BB772A}"/>
    <dgm:cxn modelId="{08D96A7A-7B33-4E0A-B8CD-43FF03620A4D}" type="presOf" srcId="{6683C677-89E1-4E18-8444-F8D0F9174767}" destId="{149E8246-107E-446D-83A2-2619E61A535F}" srcOrd="0" destOrd="0" presId="urn:microsoft.com/office/officeart/2024/3/layout/ArchList1#26"/>
    <dgm:cxn modelId="{56C8B87E-0F96-4F20-8345-3069AB024E9E}" srcId="{F79D005A-EF78-4DC8-A9B0-7B54127FABB3}" destId="{6683C677-89E1-4E18-8444-F8D0F9174767}" srcOrd="1" destOrd="0" parTransId="{9096D71F-9713-469B-ACE6-161111FE9A54}" sibTransId="{09D8EA0C-EED3-4BB1-8AEF-7CFB760A7162}"/>
    <dgm:cxn modelId="{D1B1DD7F-1A0E-4B47-A656-BC529ACC4476}" type="presOf" srcId="{5DC4A6D3-8F5B-462C-98E5-9DBA04B5F5C0}" destId="{922F7867-BAA8-4280-885B-E9A3B540D23F}" srcOrd="0" destOrd="0" presId="urn:microsoft.com/office/officeart/2024/3/layout/ArchList1#26"/>
    <dgm:cxn modelId="{6193C484-8ABE-4C8E-BC1B-11825138E8E6}" srcId="{1DD03B1B-225F-4F59-88E9-6E12FADD869B}" destId="{F6C60737-054A-4D4C-890B-C348D450576A}" srcOrd="0" destOrd="0" parTransId="{AD74D646-4FE6-49CB-B06E-B0BEE753FD5B}" sibTransId="{33DDF299-F25D-43EA-B386-54F6148ECB5B}"/>
    <dgm:cxn modelId="{B8CDC488-4F8D-4EF9-86AB-BC5EDA02D830}" srcId="{5C6C0E93-31C2-4367-9734-22A77E91F852}" destId="{5DC4A6D3-8F5B-462C-98E5-9DBA04B5F5C0}" srcOrd="0" destOrd="0" parTransId="{05AC1DA1-5915-400C-AA8A-59903F7D8430}" sibTransId="{EBE04370-C115-496A-829B-022F025D9929}"/>
    <dgm:cxn modelId="{B029E4AA-8B93-47D3-B437-B1BD6DD71A20}" type="presOf" srcId="{1DD03B1B-225F-4F59-88E9-6E12FADD869B}" destId="{7601E8C4-7F17-4695-B1CE-57EF4035A40F}" srcOrd="0" destOrd="0" presId="urn:microsoft.com/office/officeart/2024/3/layout/ArchList1#26"/>
    <dgm:cxn modelId="{3D5AEDEE-0A77-43E9-86F0-551CA752D47B}" type="presOf" srcId="{57C15597-8730-4C5E-950A-E3E94A8A5729}" destId="{5B9D68AB-F95F-4888-AF28-C7B8CC572246}" srcOrd="0" destOrd="0" presId="urn:microsoft.com/office/officeart/2024/3/layout/ArchList1#26"/>
    <dgm:cxn modelId="{380048F8-519C-4DF3-983E-65F199CAF07C}" srcId="{F79D005A-EF78-4DC8-A9B0-7B54127FABB3}" destId="{5C6C0E93-31C2-4367-9734-22A77E91F852}" srcOrd="0" destOrd="0" parTransId="{8C6185DB-C15F-4142-9FFC-06798EBB4FD3}" sibTransId="{57C15597-8730-4C5E-950A-E3E94A8A5729}"/>
    <dgm:cxn modelId="{3651E0FD-E66F-4F72-99C5-BD809EC3C96C}" srcId="{F79D005A-EF78-4DC8-A9B0-7B54127FABB3}" destId="{1DD03B1B-225F-4F59-88E9-6E12FADD869B}" srcOrd="2" destOrd="0" parTransId="{FE2FFDD7-EC33-4C15-918C-5DE14D4351F6}" sibTransId="{36F1427C-26E2-4129-AD15-F3263C896B71}"/>
    <dgm:cxn modelId="{C4441C21-4D4A-419E-BDB5-0EFDEC6881AA}" type="presParOf" srcId="{439189D0-7625-4BFC-AE7F-D155DAEB60E0}" destId="{427D038D-8874-450F-AD39-DCA5940C79C2}" srcOrd="0" destOrd="0" presId="urn:microsoft.com/office/officeart/2024/3/layout/ArchList1#26"/>
    <dgm:cxn modelId="{35BD9CA1-4C81-4437-9E5F-F14F1F9C26BE}" type="presParOf" srcId="{427D038D-8874-450F-AD39-DCA5940C79C2}" destId="{C046629B-369E-4F2D-9BA1-5E3C2DFD91CF}" srcOrd="0" destOrd="0" presId="urn:microsoft.com/office/officeart/2024/3/layout/ArchList1#26"/>
    <dgm:cxn modelId="{0B25A04F-F6D2-4255-AE2F-F93FD358A9F0}" type="presParOf" srcId="{427D038D-8874-450F-AD39-DCA5940C79C2}" destId="{922F7867-BAA8-4280-885B-E9A3B540D23F}" srcOrd="1" destOrd="0" presId="urn:microsoft.com/office/officeart/2024/3/layout/ArchList1#26"/>
    <dgm:cxn modelId="{4FBA8DEA-058A-488C-9128-632035E3EAD3}" type="presParOf" srcId="{439189D0-7625-4BFC-AE7F-D155DAEB60E0}" destId="{5B9D68AB-F95F-4888-AF28-C7B8CC572246}" srcOrd="1" destOrd="0" presId="urn:microsoft.com/office/officeart/2024/3/layout/ArchList1#26"/>
    <dgm:cxn modelId="{E32CAB04-EB91-48B0-88D3-91BB21C269B5}" type="presParOf" srcId="{439189D0-7625-4BFC-AE7F-D155DAEB60E0}" destId="{48C5B127-2DFE-4CE5-9384-32D732EE91F1}" srcOrd="2" destOrd="0" presId="urn:microsoft.com/office/officeart/2024/3/layout/ArchList1#26"/>
    <dgm:cxn modelId="{3247B220-9C19-44F7-B795-F64ED64B9E4D}" type="presParOf" srcId="{48C5B127-2DFE-4CE5-9384-32D732EE91F1}" destId="{149E8246-107E-446D-83A2-2619E61A535F}" srcOrd="0" destOrd="0" presId="urn:microsoft.com/office/officeart/2024/3/layout/ArchList1#26"/>
    <dgm:cxn modelId="{2B0159A6-CBB2-4720-AD9D-7D0D21E11BFE}" type="presParOf" srcId="{48C5B127-2DFE-4CE5-9384-32D732EE91F1}" destId="{8EE598D4-3436-4B47-84B1-DAD22BF1454E}" srcOrd="1" destOrd="0" presId="urn:microsoft.com/office/officeart/2024/3/layout/ArchList1#26"/>
    <dgm:cxn modelId="{C4A25BD5-B19C-4B50-B226-AE9161EA5D48}" type="presParOf" srcId="{439189D0-7625-4BFC-AE7F-D155DAEB60E0}" destId="{4AFCB975-8743-43A1-8661-60F23E9B89A3}" srcOrd="3" destOrd="0" presId="urn:microsoft.com/office/officeart/2024/3/layout/ArchList1#26"/>
    <dgm:cxn modelId="{3904024F-68F4-46C4-B2F0-EFA55405E3F3}" type="presParOf" srcId="{439189D0-7625-4BFC-AE7F-D155DAEB60E0}" destId="{CDF5A025-CFDC-4004-91F9-1AE14552A37B}" srcOrd="4" destOrd="0" presId="urn:microsoft.com/office/officeart/2024/3/layout/ArchList1#26"/>
    <dgm:cxn modelId="{6E5E03FD-89E3-4F21-880B-A61477759132}" type="presParOf" srcId="{CDF5A025-CFDC-4004-91F9-1AE14552A37B}" destId="{7601E8C4-7F17-4695-B1CE-57EF4035A40F}" srcOrd="0" destOrd="0" presId="urn:microsoft.com/office/officeart/2024/3/layout/ArchList1#26"/>
    <dgm:cxn modelId="{387C8A76-3DF5-4D94-95AC-2E13970FACED}" type="presParOf" srcId="{CDF5A025-CFDC-4004-91F9-1AE14552A37B}" destId="{4089A5D8-997B-4184-99FA-4FC49BC3D349}" srcOrd="1" destOrd="0" presId="urn:microsoft.com/office/officeart/2024/3/layout/ArchList1#2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46629B-369E-4F2D-9BA1-5E3C2DFD91CF}">
      <dsp:nvSpPr>
        <dsp:cNvPr id="0" name=""/>
        <dsp:cNvSpPr/>
      </dsp:nvSpPr>
      <dsp:spPr>
        <a:xfrm>
          <a:off x="0" y="0"/>
          <a:ext cx="3270746" cy="3536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ja-JP" altLang="en-US" sz="1600" kern="1200" dirty="0">
              <a:solidFill>
                <a:schemeClr val="tx1"/>
              </a:solidFill>
              <a:latin typeface="+mj-lt"/>
              <a:cs typeface="Poppins" pitchFamily="2" charset="77"/>
            </a:rPr>
            <a:t>仮説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0" y="0"/>
        <a:ext cx="3270746" cy="353636"/>
      </dsp:txXfrm>
    </dsp:sp>
    <dsp:sp modelId="{922F7867-BAA8-4280-885B-E9A3B540D23F}">
      <dsp:nvSpPr>
        <dsp:cNvPr id="0" name=""/>
        <dsp:cNvSpPr/>
      </dsp:nvSpPr>
      <dsp:spPr>
        <a:xfrm>
          <a:off x="0" y="353636"/>
          <a:ext cx="3270746" cy="1341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1600" kern="1200" dirty="0">
              <a:latin typeface="+mj-lt"/>
              <a:cs typeface="Poppins" pitchFamily="2" charset="77"/>
            </a:rPr>
            <a:t>急な変化があっても損失を最小限にできる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0" y="353636"/>
        <a:ext cx="3270746" cy="1341020"/>
      </dsp:txXfrm>
    </dsp:sp>
    <dsp:sp modelId="{149E8246-107E-446D-83A2-2619E61A535F}">
      <dsp:nvSpPr>
        <dsp:cNvPr id="0" name=""/>
        <dsp:cNvSpPr/>
      </dsp:nvSpPr>
      <dsp:spPr>
        <a:xfrm>
          <a:off x="3597820" y="0"/>
          <a:ext cx="3270746" cy="3536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ja-JP" altLang="en-US" sz="1600" kern="1200" dirty="0">
              <a:solidFill>
                <a:schemeClr val="tx1"/>
              </a:solidFill>
              <a:latin typeface="+mj-lt"/>
              <a:cs typeface="Poppins" pitchFamily="2" charset="77"/>
            </a:rPr>
            <a:t>検証方法・結果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3597820" y="0"/>
        <a:ext cx="3270746" cy="353636"/>
      </dsp:txXfrm>
    </dsp:sp>
    <dsp:sp modelId="{8EE598D4-3436-4B47-84B1-DAD22BF1454E}">
      <dsp:nvSpPr>
        <dsp:cNvPr id="0" name=""/>
        <dsp:cNvSpPr/>
      </dsp:nvSpPr>
      <dsp:spPr>
        <a:xfrm>
          <a:off x="3597820" y="353636"/>
          <a:ext cx="3270746" cy="1341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1600" kern="1200" dirty="0">
              <a:solidFill>
                <a:schemeClr val="tx1"/>
              </a:solidFill>
              <a:latin typeface="+mj-lt"/>
              <a:cs typeface="Poppins" pitchFamily="2" charset="77"/>
            </a:rPr>
            <a:t>情報を可視化しつつ分析を行う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3597820" y="353636"/>
        <a:ext cx="3270746" cy="1341020"/>
      </dsp:txXfrm>
    </dsp:sp>
    <dsp:sp modelId="{7601E8C4-7F17-4695-B1CE-57EF4035A40F}">
      <dsp:nvSpPr>
        <dsp:cNvPr id="0" name=""/>
        <dsp:cNvSpPr/>
      </dsp:nvSpPr>
      <dsp:spPr>
        <a:xfrm>
          <a:off x="7195641" y="0"/>
          <a:ext cx="3270746" cy="3536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ja-JP" altLang="en-US" sz="1600" kern="1200" dirty="0">
              <a:solidFill>
                <a:schemeClr val="tx1"/>
              </a:solidFill>
              <a:latin typeface="+mj-lt"/>
              <a:cs typeface="Poppins" pitchFamily="2" charset="77"/>
            </a:rPr>
            <a:t>今後の課題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7195641" y="0"/>
        <a:ext cx="3270746" cy="353636"/>
      </dsp:txXfrm>
    </dsp:sp>
    <dsp:sp modelId="{4089A5D8-997B-4184-99FA-4FC49BC3D349}">
      <dsp:nvSpPr>
        <dsp:cNvPr id="0" name=""/>
        <dsp:cNvSpPr/>
      </dsp:nvSpPr>
      <dsp:spPr>
        <a:xfrm>
          <a:off x="7195641" y="353636"/>
          <a:ext cx="3270746" cy="1341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1600" kern="1200" dirty="0">
              <a:latin typeface="+mj-lt"/>
              <a:cs typeface="Poppins" pitchFamily="2" charset="77"/>
            </a:rPr>
            <a:t>精確さを上がるためモデルの改善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7195641" y="353636"/>
        <a:ext cx="3270746" cy="1341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24/3/layout/ArchList1#26">
  <dgm:title val="Flexible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linDir" val="from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2/3/2026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sv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2/3/2026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6" y="4421221"/>
            <a:ext cx="10478450" cy="914400"/>
          </a:xfrm>
        </p:spPr>
        <p:txBody>
          <a:bodyPr anchor="t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816" y="5335373"/>
            <a:ext cx="10478450" cy="731520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8CC9A669-A9A2-C81A-7659-2BE084D43C3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6B6C58C-A09F-CD8C-3AD4-3613FA8617A9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057" y="4519930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079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5" y="1196492"/>
            <a:ext cx="4800600" cy="4935272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F85F708B-992C-821E-50D2-07A27EDFA15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6" y="0"/>
            <a:ext cx="6095994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1C35429-0BEB-CBD1-23C7-BE3E81942C9C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8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9F53EAF-F066-AFDA-2C25-8F96143C7AFD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4895" y="911860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10063"/>
            <a:ext cx="8467558" cy="1554480"/>
          </a:xfrm>
        </p:spPr>
        <p:txBody>
          <a:bodyPr anchor="t" anchorCtr="0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3816" y="2380995"/>
            <a:ext cx="8869680" cy="3291840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000"/>
            </a:lvl1pPr>
            <a:lvl2pPr marL="228600" indent="0">
              <a:buFont typeface="+mj-lt"/>
              <a:buNone/>
              <a:defRPr sz="1800"/>
            </a:lvl2pPr>
            <a:lvl3pPr marL="457200" indent="0">
              <a:buFont typeface="+mj-lt"/>
              <a:buNone/>
              <a:defRPr sz="1600"/>
            </a:lvl3pPr>
            <a:lvl4pPr marL="685800" indent="0">
              <a:buFont typeface="+mj-lt"/>
              <a:buNone/>
              <a:defRPr sz="1400"/>
            </a:lvl4pPr>
            <a:lvl5pPr marL="914400" indent="0">
              <a:buFont typeface="+mj-lt"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852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302209"/>
            <a:ext cx="5577962" cy="480713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11808" y="1884121"/>
            <a:ext cx="3596952" cy="4151675"/>
          </a:xfrm>
        </p:spPr>
        <p:txBody>
          <a:bodyPr anchor="b" anchorCtr="0">
            <a:normAutofit/>
          </a:bodyPr>
          <a:lstStyle>
            <a:lvl1pPr marL="0" indent="0">
              <a:spcAft>
                <a:spcPts val="1000"/>
              </a:spcAft>
              <a:buFontTx/>
              <a:buNone/>
              <a:defRPr sz="1800"/>
            </a:lvl1pPr>
            <a:lvl2pPr marL="228600" indent="0">
              <a:spcAft>
                <a:spcPts val="1000"/>
              </a:spcAft>
              <a:buFontTx/>
              <a:buNone/>
              <a:defRPr sz="1600"/>
            </a:lvl2pPr>
            <a:lvl3pPr marL="457200" indent="0">
              <a:spcAft>
                <a:spcPts val="1000"/>
              </a:spcAft>
              <a:buFontTx/>
              <a:buNone/>
              <a:defRPr sz="1400"/>
            </a:lvl3pPr>
            <a:lvl4pPr marL="685800" indent="0">
              <a:spcAft>
                <a:spcPts val="1000"/>
              </a:spcAft>
              <a:buFontTx/>
              <a:buNone/>
              <a:defRPr sz="1800"/>
            </a:lvl4pPr>
            <a:lvl5pPr marL="914400" indent="0">
              <a:spcAft>
                <a:spcPts val="1000"/>
              </a:spcAft>
              <a:buFontTx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DB380E6-DA46-CD20-B419-2C58AADE9D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7752392" y="675798"/>
            <a:ext cx="36576" cy="52120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2848" y="803514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2150" y="799483"/>
            <a:ext cx="4429566" cy="365125"/>
          </a:xfrm>
        </p:spPr>
        <p:txBody>
          <a:bodyPr/>
          <a:lstStyle>
            <a:lvl1pPr algn="ctr">
              <a:defRPr/>
            </a:lvl1pPr>
          </a:lstStyle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669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302209"/>
            <a:ext cx="3234184" cy="4202629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97524" y="1353163"/>
            <a:ext cx="3596952" cy="4151675"/>
          </a:xfrm>
        </p:spPr>
        <p:txBody>
          <a:bodyPr anchor="ctr" anchorCtr="0">
            <a:normAutofit/>
          </a:bodyPr>
          <a:lstStyle>
            <a:lvl1pPr marL="0" indent="0">
              <a:spcAft>
                <a:spcPts val="1000"/>
              </a:spcAft>
              <a:buFontTx/>
              <a:buNone/>
              <a:defRPr sz="1800"/>
            </a:lvl1pPr>
            <a:lvl2pPr marL="228600" indent="0">
              <a:spcAft>
                <a:spcPts val="1000"/>
              </a:spcAft>
              <a:buFontTx/>
              <a:buNone/>
              <a:defRPr sz="1600"/>
            </a:lvl2pPr>
            <a:lvl3pPr marL="457200" indent="0">
              <a:spcAft>
                <a:spcPts val="1000"/>
              </a:spcAft>
              <a:buFontTx/>
              <a:buNone/>
              <a:defRPr sz="1400"/>
            </a:lvl3pPr>
            <a:lvl4pPr marL="685800" indent="0">
              <a:spcAft>
                <a:spcPts val="1000"/>
              </a:spcAft>
              <a:buFontTx/>
              <a:buNone/>
              <a:defRPr sz="1800"/>
            </a:lvl4pPr>
            <a:lvl5pPr marL="914400" indent="0">
              <a:spcAft>
                <a:spcPts val="1000"/>
              </a:spcAft>
              <a:buFontTx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DB380E6-DA46-CD20-B419-2C58AADE9D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9576" y="675798"/>
            <a:ext cx="36576" cy="52120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813816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3860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74732B46-F1F0-7522-FC25-AABA628DA30B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7104188" y="676656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52002"/>
            <a:ext cx="4663440" cy="1554480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22FFB4D-B5E7-3882-7509-50FC147AD0C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3544" y="941832"/>
            <a:ext cx="4179742" cy="2992856"/>
          </a:xfrm>
          <a:blipFill dpi="0" rotWithShape="1">
            <a:blip r:embed="rId4">
              <a:alphaModFix amt="60000"/>
            </a:blip>
            <a:srcRect/>
            <a:stretch>
              <a:fillRect l="-3918" t="-835" b="-338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816682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65388" y="2718978"/>
            <a:ext cx="4663440" cy="3337560"/>
          </a:xfrm>
        </p:spPr>
        <p:txBody>
          <a:bodyPr anchor="b" anchorCtr="0">
            <a:normAutofit/>
          </a:bodyPr>
          <a:lstStyle>
            <a:lvl1pPr marL="0" indent="0">
              <a:buFont typeface="+mj-lt"/>
              <a:buNone/>
              <a:defRPr sz="1800"/>
            </a:lvl1pPr>
            <a:lvl2pPr marL="228600" indent="0">
              <a:buFont typeface="+mj-lt"/>
              <a:buNone/>
              <a:defRPr sz="1600"/>
            </a:lvl2pPr>
            <a:lvl3pPr marL="457200" indent="0">
              <a:buFont typeface="+mj-lt"/>
              <a:buNone/>
              <a:defRPr sz="1400"/>
            </a:lvl3pPr>
            <a:lvl4pPr marL="685800" indent="0">
              <a:buFont typeface="+mj-lt"/>
              <a:buNone/>
              <a:defRPr sz="1800"/>
            </a:lvl4pPr>
            <a:lvl5pPr>
              <a:buFont typeface="+mj-lt"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87598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1C55ED2-79AB-08DC-6DCF-C07F6CBD227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2189" y="1217512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404" y="2385975"/>
            <a:ext cx="4325112" cy="24547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398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86383B9E-F152-84FC-BD1D-4F84C5670DA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57799" y="5660464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5" y="2819320"/>
            <a:ext cx="4372547" cy="28346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8B0E68BA-9AEE-909E-56B9-A14C4D9AD3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12191999" cy="2171156"/>
          </a:xfrm>
          <a:blipFill dpi="0" rotWithShape="1">
            <a:blip r:embed="rId4">
              <a:alphaModFix amt="60000"/>
            </a:blip>
            <a:srcRect/>
            <a:stretch>
              <a:fillRect l="1" t="1" r="-5" b="-376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815002"/>
            <a:ext cx="5162550" cy="283464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5717127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4534" y="5714645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37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48082"/>
            <a:ext cx="4145582" cy="463882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97419" y="848517"/>
            <a:ext cx="5681662" cy="481806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5717127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4664" y="5714645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7595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50392"/>
            <a:ext cx="4142232" cy="494066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7607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66305"/>
            <a:ext cx="6159500" cy="539082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188239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901" y="842957"/>
            <a:ext cx="3494314" cy="4768174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7088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865504"/>
            <a:ext cx="6766560" cy="5093862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1800"/>
            </a:lvl1pPr>
            <a:lvl2pPr>
              <a:lnSpc>
                <a:spcPct val="90000"/>
              </a:lnSpc>
              <a:defRPr sz="1600"/>
            </a:lvl2pPr>
            <a:lvl3pPr>
              <a:lnSpc>
                <a:spcPct val="90000"/>
              </a:lnSpc>
              <a:defRPr sz="1400"/>
            </a:lvl3pPr>
            <a:lvl4pPr>
              <a:lnSpc>
                <a:spcPct val="90000"/>
              </a:lnSpc>
              <a:defRPr sz="1200"/>
            </a:lvl4pPr>
            <a:lvl5pPr>
              <a:lnSpc>
                <a:spcPct val="9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11192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975" y="831439"/>
            <a:ext cx="10440990" cy="113225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75" y="2103120"/>
            <a:ext cx="10440989" cy="357729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4193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6209" y="868680"/>
            <a:ext cx="6093225" cy="11430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437529" cy="6858000"/>
          </a:xfrm>
          <a:blipFill dpi="0" rotWithShape="1">
            <a:blip r:embed="rId2">
              <a:alphaModFix amt="60000"/>
            </a:blip>
            <a:srcRect/>
            <a:stretch>
              <a:fillRect r="-8031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39833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16209" y="2017058"/>
            <a:ext cx="6071616" cy="44897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237749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90" y="82296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17903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490472" y="457200"/>
            <a:ext cx="184708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316" y="2057402"/>
            <a:ext cx="6135624" cy="448970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814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8854" y="829325"/>
            <a:ext cx="6858000" cy="932688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429000" cy="6858000"/>
          </a:xfrm>
          <a:blipFill dpi="0" rotWithShape="1">
            <a:blip r:embed="rId2">
              <a:alphaModFix amt="60000"/>
            </a:blip>
            <a:srcRect/>
            <a:stretch>
              <a:fillRect r="-17333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35476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08854" y="1878456"/>
            <a:ext cx="6858000" cy="49834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936376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046" y="4257446"/>
            <a:ext cx="4297661" cy="1852154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8F2A913F-34E8-6AA3-93B1-82EC2684015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6348844" y="5660464"/>
            <a:ext cx="36576" cy="521208"/>
          </a:xfrm>
          <a:prstGeom prst="rect">
            <a:avLst/>
          </a:prstGeom>
        </p:spPr>
      </p:pic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A9DF44A2-0708-C962-D4F6-461FBBBE26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5034" y="849445"/>
            <a:ext cx="4173673" cy="2913664"/>
          </a:xfrm>
          <a:blipFill dpi="0" rotWithShape="1">
            <a:blip r:embed="rId4">
              <a:alphaModFix amt="60000"/>
            </a:blip>
            <a:srcRect/>
            <a:stretch>
              <a:fillRect b="159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12179" y="849444"/>
            <a:ext cx="5295472" cy="483489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869680" y="5719845"/>
            <a:ext cx="1847088" cy="38975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28411" y="5746499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544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38" y="832804"/>
            <a:ext cx="4361688" cy="1527048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096000" cy="6858000"/>
          </a:xfrm>
          <a:blipFill dpi="0" rotWithShape="1">
            <a:blip r:embed="rId2">
              <a:alphaModFix amt="60000"/>
            </a:blip>
            <a:srcRect/>
            <a:stretch>
              <a:fillRect l="-1" r="-8457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908975" y="2467805"/>
            <a:ext cx="4362450" cy="4095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875427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023" y="2132530"/>
            <a:ext cx="4961795" cy="1527048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AA2C06F4-46D4-E31A-FE24-FA262F3070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909016"/>
            <a:ext cx="5685399" cy="503996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8D34A61-0B4C-7668-21C4-92101CEE4BE3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267" y="1217512"/>
            <a:ext cx="36576" cy="52120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33023" y="3788229"/>
            <a:ext cx="4961795" cy="191922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46428" y="5720288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03273" y="5720287"/>
            <a:ext cx="280540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7803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8094" y="825703"/>
            <a:ext cx="4522936" cy="932688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672379" cy="6858000"/>
          </a:xfrm>
          <a:blipFill dpi="0" rotWithShape="1">
            <a:blip r:embed="rId2">
              <a:alphaModFix amt="60000"/>
            </a:blip>
            <a:srcRect/>
            <a:stretch>
              <a:fillRect r="-14454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748429" y="1789540"/>
            <a:ext cx="4512601" cy="49834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985879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73104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585" y="457200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72618" y="457200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816" y="1933808"/>
            <a:ext cx="4572000" cy="49834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3CD55653-C8C9-068F-CF5A-7E1436D7EFA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19621" y="0"/>
            <a:ext cx="5672379" cy="6858000"/>
          </a:xfrm>
          <a:blipFill dpi="0" rotWithShape="1">
            <a:blip r:embed="rId2">
              <a:alphaModFix amt="60000"/>
            </a:blip>
            <a:srcRect/>
            <a:stretch>
              <a:fillRect r="-14454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7263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6298" y="831603"/>
            <a:ext cx="3401568" cy="1527048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038109" cy="6858000"/>
          </a:xfrm>
          <a:blipFill dpi="0" rotWithShape="1">
            <a:blip r:embed="rId2">
              <a:alphaModFix amt="60000"/>
            </a:blip>
            <a:srcRect/>
            <a:stretch>
              <a:fillRect r="-7758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869680" y="457200"/>
            <a:ext cx="1847088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66425" y="2379232"/>
            <a:ext cx="3401568" cy="4095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098578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2296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1269" y="457200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472" y="457200"/>
            <a:ext cx="184708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816" y="2377440"/>
            <a:ext cx="3401568" cy="409575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93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7C4ECD9-5950-288D-F0E8-15AB93A0C11C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7532546" y="676656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1977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417" y="822516"/>
            <a:ext cx="3273552" cy="1942773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220197" cy="6858000"/>
          </a:xfrm>
          <a:blipFill dpi="0" rotWithShape="1">
            <a:blip r:embed="rId2">
              <a:alphaModFix amt="60000"/>
            </a:blip>
            <a:srcRect/>
            <a:stretch>
              <a:fillRect l="1" r="-7773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8411" y="2778536"/>
            <a:ext cx="3273552" cy="29260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87743" y="5714645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47220" y="5715000"/>
            <a:ext cx="2335165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2923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413" y="4299577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692106"/>
          </a:xfrm>
          <a:blipFill dpi="0" rotWithShape="1">
            <a:blip r:embed="rId2">
              <a:alphaModFix amt="60000"/>
            </a:blip>
            <a:srcRect/>
            <a:stretch>
              <a:fillRect t="-1" b="-25541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4299576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6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685800" indent="0">
              <a:buFont typeface="Arial" panose="020B0604020202020204" pitchFamily="34" charset="0"/>
              <a:buNone/>
              <a:defRPr sz="1200"/>
            </a:lvl4pPr>
            <a:lvl5pPr marL="914400" indent="0">
              <a:buFont typeface="Arial" panose="020B0604020202020204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2690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3791259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141683"/>
          </a:xfrm>
          <a:blipFill dpi="0" rotWithShape="1">
            <a:blip r:embed="rId2">
              <a:alphaModFix amt="60000"/>
            </a:blip>
            <a:srcRect/>
            <a:stretch>
              <a:fillRect t="2" b="-20264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3791259"/>
            <a:ext cx="7772400" cy="224028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6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685800" indent="0">
              <a:buFont typeface="Arial" panose="020B0604020202020204" pitchFamily="34" charset="0"/>
              <a:buNone/>
              <a:defRPr sz="1200"/>
            </a:lvl4pPr>
            <a:lvl5pPr marL="914400" indent="0">
              <a:buFont typeface="Arial" panose="020B0604020202020204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0003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23" y="833527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7088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833527"/>
            <a:ext cx="7772400" cy="224028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6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685800" indent="0">
              <a:buFont typeface="Arial" panose="020B0604020202020204" pitchFamily="34" charset="0"/>
              <a:buNone/>
              <a:defRPr sz="1200"/>
            </a:lvl4pPr>
            <a:lvl5pPr marL="914400" indent="0">
              <a:buFont typeface="Arial" panose="020B0604020202020204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3993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3503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210" y="1828800"/>
            <a:ext cx="5701655" cy="4088298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2104" y="5943600"/>
            <a:ext cx="429207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472" y="5943600"/>
            <a:ext cx="184577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479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14645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4" y="2971800"/>
            <a:ext cx="4219217" cy="2968589"/>
          </a:xfrm>
          <a:blipFill dpi="0" rotWithShape="1">
            <a:blip r:embed="rId2">
              <a:alphaModFix amt="60000"/>
            </a:blip>
            <a:srcRect/>
            <a:stretch>
              <a:fillRect l="148" t="-11888" r="-148" b="-11048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2104" y="5943600"/>
            <a:ext cx="429207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472" y="5943600"/>
            <a:ext cx="184577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694950" y="838031"/>
            <a:ext cx="5585925" cy="57832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042614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28825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473" y="2662694"/>
            <a:ext cx="2826675" cy="327330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484806-6EE6-E9E7-C756-577E511C944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30476" y="59436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5E95BE-BAAA-0962-1F37-8E80B5075B4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0553" y="59436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08493" y="840587"/>
            <a:ext cx="6561138" cy="60350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5780488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688" y="4318002"/>
            <a:ext cx="3741303" cy="1727191"/>
          </a:xfrm>
        </p:spPr>
        <p:txBody>
          <a:bodyPr anchor="b" anchorCtr="0">
            <a:normAutofit/>
          </a:bodyPr>
          <a:lstStyle>
            <a:lvl1pPr>
              <a:lnSpc>
                <a:spcPct val="11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77240" y="603503"/>
            <a:ext cx="10535513" cy="4334256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7500" b="1">
                <a:solidFill>
                  <a:schemeClr val="tx1"/>
                </a:solidFill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12892AD-A824-80C0-23D0-A50E8E6086C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2158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0ABD31F-6790-1046-FAA9-F005395197D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3074" y="4520514"/>
            <a:ext cx="7525512" cy="1545336"/>
          </a:xfrm>
        </p:spPr>
        <p:txBody>
          <a:bodyPr anchor="b" anchorCtr="0">
            <a:normAutofit/>
          </a:bodyPr>
          <a:lstStyle>
            <a:lvl1pPr algn="r">
              <a:lnSpc>
                <a:spcPct val="11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77240" y="912730"/>
            <a:ext cx="10543032" cy="4206240"/>
          </a:xfrm>
        </p:spPr>
        <p:txBody>
          <a:bodyPr anchor="b">
            <a:normAutofit/>
          </a:bodyPr>
          <a:lstStyle>
            <a:lvl1pPr marL="0" indent="0" algn="l">
              <a:lnSpc>
                <a:spcPct val="90000"/>
              </a:lnSpc>
              <a:buNone/>
              <a:defRPr sz="17500" b="1">
                <a:solidFill>
                  <a:schemeClr val="tx1"/>
                </a:solidFill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93D60A-2641-9137-7CFC-67D96357882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79D38F-DE10-E2BB-5C22-9A8C0781F15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14706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98" y="1318437"/>
            <a:ext cx="4368688" cy="4747413"/>
          </a:xfrm>
        </p:spPr>
        <p:txBody>
          <a:bodyPr anchor="b" anchorCtr="0">
            <a:normAutofit/>
          </a:bodyPr>
          <a:lstStyle>
            <a:lvl1pPr algn="r">
              <a:lnSpc>
                <a:spcPct val="11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77240" y="1318437"/>
            <a:ext cx="5318760" cy="5335420"/>
          </a:xfrm>
        </p:spPr>
        <p:txBody>
          <a:bodyPr anchor="b">
            <a:normAutofit/>
          </a:bodyPr>
          <a:lstStyle>
            <a:lvl1pPr marL="0" indent="0" algn="l">
              <a:lnSpc>
                <a:spcPct val="90000"/>
              </a:lnSpc>
              <a:buNone/>
              <a:defRPr sz="17500" b="1">
                <a:solidFill>
                  <a:schemeClr val="tx1"/>
                </a:solidFill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17F8DEA-3543-B752-B9E3-AC000CAB4672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F2F7EA-5D69-7C1B-CCA8-B001A58AE38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869680" y="722163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5CC0F-ADA3-ABFA-0894-792752304D3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0936224" y="722163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55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073" y="2920382"/>
            <a:ext cx="6675120" cy="2468880"/>
          </a:xfrm>
        </p:spPr>
        <p:txBody>
          <a:bodyPr anchor="t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073" y="5413788"/>
            <a:ext cx="6675120" cy="640080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5760" y="0"/>
            <a:ext cx="4206240" cy="6858000"/>
          </a:xfrm>
          <a:blipFill dpi="0" rotWithShape="1">
            <a:blip r:embed="rId2">
              <a:alphaModFix amt="60000"/>
            </a:blip>
            <a:srcRect/>
            <a:stretch>
              <a:fillRect l="-56812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BEFB6B4-A1CA-B788-D366-460FCF81670F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5164" y="1893372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348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617F66D-47D7-5FE5-3A3F-34A22FF6A160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6077712" y="5660464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0" y="4809744"/>
            <a:ext cx="7525512" cy="1545336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4484" y="558436"/>
            <a:ext cx="10543032" cy="4206240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3200" b="1">
                <a:solidFill>
                  <a:schemeClr val="tx1"/>
                </a:solidFill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1840231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4B9366FF-A392-C240-F718-4B73E04621E0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6077712" y="5660464"/>
            <a:ext cx="36576" cy="52120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962912" y="626364"/>
            <a:ext cx="8266176" cy="56052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4000" b="1" i="0" cap="all" spc="50" baseline="0">
                <a:latin typeface="+mj-lt"/>
                <a:cs typeface="Poppins" pitchFamily="2" charset="77"/>
              </a:defRPr>
            </a:lvl1pPr>
            <a:lvl2pPr marL="228600" indent="0" algn="ctr">
              <a:lnSpc>
                <a:spcPct val="100000"/>
              </a:lnSpc>
              <a:buNone/>
              <a:defRPr sz="3600" b="1" i="0" cap="all" spc="50" baseline="0">
                <a:latin typeface="+mj-lt"/>
                <a:cs typeface="Poppins" pitchFamily="2" charset="77"/>
              </a:defRPr>
            </a:lvl2pPr>
            <a:lvl3pPr marL="457200" indent="0" algn="ctr">
              <a:lnSpc>
                <a:spcPct val="100000"/>
              </a:lnSpc>
              <a:buNone/>
              <a:defRPr sz="3200" b="1" i="0" cap="all" spc="50" baseline="0">
                <a:latin typeface="+mj-lt"/>
                <a:cs typeface="Poppins" pitchFamily="2" charset="77"/>
              </a:defRPr>
            </a:lvl3pPr>
            <a:lvl4pPr marL="685800" indent="0" algn="ctr">
              <a:lnSpc>
                <a:spcPct val="100000"/>
              </a:lnSpc>
              <a:buNone/>
              <a:defRPr sz="2800" b="1" i="0" cap="all" spc="50" baseline="0">
                <a:latin typeface="+mj-lt"/>
                <a:cs typeface="Poppins" pitchFamily="2" charset="77"/>
              </a:defRPr>
            </a:lvl4pPr>
            <a:lvl5pPr marL="914400" indent="0" algn="ctr">
              <a:lnSpc>
                <a:spcPct val="100000"/>
              </a:lnSpc>
              <a:buNone/>
              <a:defRPr sz="2400" b="1" i="0" cap="all" spc="50" baseline="0">
                <a:latin typeface="+mj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25147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520A179-8E3E-2B95-A97F-C68296952939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8148" y="921438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13816" y="1996848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4000" b="1" i="0" cap="all" spc="50" baseline="0">
                <a:latin typeface="+mj-lt"/>
                <a:cs typeface="Poppins" pitchFamily="2" charset="77"/>
              </a:defRPr>
            </a:lvl1pPr>
            <a:lvl2pPr marL="228600" indent="0">
              <a:lnSpc>
                <a:spcPct val="100000"/>
              </a:lnSpc>
              <a:buNone/>
              <a:defRPr sz="3200" b="1" i="0" cap="all" spc="50" baseline="0">
                <a:latin typeface="+mj-lt"/>
                <a:cs typeface="Poppins" pitchFamily="2" charset="77"/>
              </a:defRPr>
            </a:lvl2pPr>
            <a:lvl3pPr marL="457200" indent="0">
              <a:lnSpc>
                <a:spcPct val="100000"/>
              </a:lnSpc>
              <a:buNone/>
              <a:defRPr sz="2800" b="1" i="0" cap="all" spc="50" baseline="0">
                <a:latin typeface="+mj-lt"/>
                <a:cs typeface="Poppins" pitchFamily="2" charset="77"/>
              </a:defRPr>
            </a:lvl3pPr>
            <a:lvl4pPr marL="685800" indent="0">
              <a:lnSpc>
                <a:spcPct val="100000"/>
              </a:lnSpc>
              <a:buNone/>
              <a:defRPr sz="2400" b="1" i="0" cap="all" spc="50" baseline="0">
                <a:latin typeface="+mj-lt"/>
                <a:cs typeface="Poppins" pitchFamily="2" charset="77"/>
              </a:defRPr>
            </a:lvl4pPr>
            <a:lvl5pPr marL="914400" indent="0">
              <a:lnSpc>
                <a:spcPct val="100000"/>
              </a:lnSpc>
              <a:buNone/>
              <a:defRPr sz="2000" b="1" i="0" cap="all" spc="50" baseline="0">
                <a:latin typeface="+mj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49345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4681" y="760672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4000" b="1" i="0" cap="all" spc="50" baseline="0">
                <a:latin typeface="+mj-lt"/>
                <a:cs typeface="Poppins" pitchFamily="2" charset="77"/>
              </a:defRPr>
            </a:lvl1pPr>
            <a:lvl2pPr marL="228600" indent="0">
              <a:lnSpc>
                <a:spcPct val="100000"/>
              </a:lnSpc>
              <a:buNone/>
              <a:defRPr sz="3200" b="1" i="0" cap="all" spc="50" baseline="0">
                <a:latin typeface="+mj-lt"/>
                <a:cs typeface="Poppins" pitchFamily="2" charset="77"/>
              </a:defRPr>
            </a:lvl2pPr>
            <a:lvl3pPr marL="457200" indent="0">
              <a:lnSpc>
                <a:spcPct val="100000"/>
              </a:lnSpc>
              <a:buNone/>
              <a:defRPr sz="2800" b="1" i="0" cap="all" spc="50" baseline="0">
                <a:latin typeface="+mj-lt"/>
                <a:cs typeface="Poppins" pitchFamily="2" charset="77"/>
              </a:defRPr>
            </a:lvl3pPr>
            <a:lvl4pPr marL="685800" indent="0">
              <a:lnSpc>
                <a:spcPct val="100000"/>
              </a:lnSpc>
              <a:buNone/>
              <a:defRPr sz="2400" b="1" i="0" cap="all" spc="50" baseline="0">
                <a:latin typeface="+mj-lt"/>
                <a:cs typeface="Poppins" pitchFamily="2" charset="77"/>
              </a:defRPr>
            </a:lvl4pPr>
            <a:lvl5pPr marL="914400" indent="0">
              <a:lnSpc>
                <a:spcPct val="100000"/>
              </a:lnSpc>
              <a:buNone/>
              <a:defRPr sz="2000" b="1" i="0" cap="all" spc="50" baseline="0">
                <a:latin typeface="+mj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4584083-25C0-4BCD-77BF-0F4B50C89CE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0986884" y="676656"/>
            <a:ext cx="36576" cy="5212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F9D7C9-2DBC-E12A-4A0F-59AD76DB111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869680" y="5717127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A58948-847F-22CD-2AA2-CF3475976FF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0936224" y="5714645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1040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600" y="5601041"/>
            <a:ext cx="8229600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000" b="0" i="0" cap="none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 dirty="0"/>
              <a:t>Quote Author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025C941-1D26-5955-DC05-31D96A1D00E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0983213" y="5660464"/>
            <a:ext cx="36576" cy="52120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92280" y="776028"/>
            <a:ext cx="8229600" cy="4572000"/>
          </a:xfrm>
        </p:spPr>
        <p:txBody>
          <a:bodyPr anchor="t" anchorCtr="0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000" b="1" cap="all" spc="50" baseline="0"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</p:spTree>
    <p:extLst>
      <p:ext uri="{BB962C8B-B14F-4D97-AF65-F5344CB8AC3E}">
        <p14:creationId xmlns:p14="http://schemas.microsoft.com/office/powerpoint/2010/main" val="33795346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77009" y="4802977"/>
            <a:ext cx="9043416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000" b="1" i="0" cap="all" spc="50" baseline="0"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537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5444" y="4572000"/>
            <a:ext cx="8805672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07720" y="944880"/>
            <a:ext cx="8961120" cy="347472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200" b="1" i="0" cap="all" spc="50" baseline="0"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7286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723" y="829551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723" y="1980371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69148" y="1980371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5886875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615443"/>
            <a:ext cx="3437583" cy="4099202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77FBFB58-BD7D-0E9B-7D02-1BE0CDCEA43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972457"/>
          </a:xfrm>
          <a:blipFill dpi="0" rotWithShape="1">
            <a:blip r:embed="rId2">
              <a:alphaModFix amt="60000"/>
            </a:blip>
            <a:srcRect/>
            <a:stretch>
              <a:fillRect l="1" t="1" r="-5" b="-482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1840" y="1615442"/>
            <a:ext cx="6119865" cy="20116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  <a:lvl2pPr marL="228600" indent="0">
              <a:lnSpc>
                <a:spcPct val="90000"/>
              </a:lnSpc>
              <a:buNone/>
              <a:defRPr sz="1600"/>
            </a:lvl2pPr>
            <a:lvl3pPr marL="457200" indent="0">
              <a:lnSpc>
                <a:spcPct val="90000"/>
              </a:lnSpc>
              <a:buNone/>
              <a:defRPr sz="1400"/>
            </a:lvl3pPr>
            <a:lvl4pPr marL="685800" indent="0">
              <a:lnSpc>
                <a:spcPct val="90000"/>
              </a:lnSpc>
              <a:buNone/>
              <a:defRPr sz="1200"/>
            </a:lvl4pPr>
            <a:lvl5pPr marL="914400" indent="0">
              <a:lnSpc>
                <a:spcPct val="90000"/>
              </a:lnSpc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48775" y="3945380"/>
            <a:ext cx="6119865" cy="20116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  <a:lvl2pPr marL="228600" indent="0">
              <a:lnSpc>
                <a:spcPct val="90000"/>
              </a:lnSpc>
              <a:buNone/>
              <a:defRPr sz="1600"/>
            </a:lvl2pPr>
            <a:lvl3pPr marL="457200" indent="0">
              <a:lnSpc>
                <a:spcPct val="90000"/>
              </a:lnSpc>
              <a:buNone/>
              <a:defRPr sz="1400"/>
            </a:lvl3pPr>
            <a:lvl4pPr marL="685800" indent="0">
              <a:lnSpc>
                <a:spcPct val="90000"/>
              </a:lnSpc>
              <a:buNone/>
              <a:defRPr sz="1200"/>
            </a:lvl4pPr>
            <a:lvl5pPr marL="914400" indent="0">
              <a:lnSpc>
                <a:spcPct val="90000"/>
              </a:lnSpc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59436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5943600"/>
            <a:ext cx="1845772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3887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830733"/>
            <a:ext cx="10439463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9625" y="2007011"/>
            <a:ext cx="4937760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i="0" cap="all" baseline="0">
                <a:latin typeface="Poppins" pitchFamily="2" charset="77"/>
                <a:cs typeface="Poppin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0246" y="2007011"/>
            <a:ext cx="4937760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i="0" cap="all" baseline="0">
                <a:latin typeface="Poppins" pitchFamily="2" charset="77"/>
                <a:cs typeface="Poppin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2708876"/>
            <a:ext cx="4937760" cy="3763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30246" y="2708876"/>
            <a:ext cx="4937760" cy="3763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67201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6" y="832850"/>
            <a:ext cx="7478991" cy="3635797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816" y="4526561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5969981-6F14-05AD-84BE-60811ABC8EE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4895" y="911860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59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38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8831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47531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3816" y="2605036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3868" y="842371"/>
            <a:ext cx="6440258" cy="57551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671612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94666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3816" y="3163019"/>
            <a:ext cx="3585586" cy="343463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89154" y="894665"/>
            <a:ext cx="5685399" cy="503996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5934634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59436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19554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90" y="826903"/>
            <a:ext cx="7342307" cy="1133856"/>
          </a:xfrm>
        </p:spPr>
        <p:txBody>
          <a:bodyPr anchor="t" anchorCtr="0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5390" y="1996874"/>
            <a:ext cx="10467653" cy="2743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F099A399-8358-4832-8F28-17D6ED3E74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5885543"/>
            <a:ext cx="12192000" cy="972457"/>
          </a:xfrm>
          <a:blipFill dpi="0" rotWithShape="1">
            <a:blip r:embed="rId2">
              <a:alphaModFix amt="60000"/>
            </a:blip>
            <a:srcRect/>
            <a:stretch>
              <a:fillRect l="1" t="1" r="-5" b="-482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967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22648"/>
            <a:ext cx="8430767" cy="1842020"/>
          </a:xfrm>
        </p:spPr>
        <p:txBody>
          <a:bodyPr anchor="t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816" y="2717420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513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3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90" y="826903"/>
            <a:ext cx="7342307" cy="1133856"/>
          </a:xfrm>
        </p:spPr>
        <p:txBody>
          <a:bodyPr anchor="t" anchorCtr="0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5390" y="1993392"/>
            <a:ext cx="10467653" cy="176953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274E4BF-A9CB-F772-DFA6-C511FFC5541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495800"/>
            <a:ext cx="12191999" cy="2362200"/>
          </a:xfrm>
          <a:blipFill dpi="0" rotWithShape="1">
            <a:blip r:embed="rId2">
              <a:alphaModFix amt="60000"/>
            </a:blip>
            <a:srcRect/>
            <a:stretch>
              <a:fillRect l="1" t="-200" r="-5" b="-346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393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6" y="1097280"/>
            <a:ext cx="7876287" cy="3592629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816" y="5057409"/>
            <a:ext cx="7375466" cy="1014984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5D914E6-8049-9561-C97E-2ED8FCDB89E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54030" y="676656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24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7AB9D02-BDB0-5420-CBA2-3044DDB6D79D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6077712" y="679622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496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B7FFBE8-95FC-A978-8212-6B5D8F34CC6D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7047762" y="676656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8461" y="1561943"/>
            <a:ext cx="4681728" cy="456982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8DA51E07-C561-85B3-141B-4157C0521F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5994" cy="6858000"/>
          </a:xfrm>
          <a:blipFill dpi="0" rotWithShape="1">
            <a:blip r:embed="rId4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702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1C35429-0BEB-CBD1-23C7-BE3E81942C9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5" y="1196492"/>
            <a:ext cx="10107029" cy="4935272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336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609" y="826658"/>
            <a:ext cx="1044712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6609" y="1715532"/>
            <a:ext cx="10447125" cy="4125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0476" y="5714645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0553" y="5717127"/>
            <a:ext cx="18457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265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828" r:id="rId10"/>
    <p:sldLayoutId id="2147483780" r:id="rId11"/>
    <p:sldLayoutId id="2147483781" r:id="rId12"/>
    <p:sldLayoutId id="2147483826" r:id="rId13"/>
    <p:sldLayoutId id="2147483782" r:id="rId14"/>
    <p:sldLayoutId id="2147483783" r:id="rId15"/>
    <p:sldLayoutId id="2147483784" r:id="rId16"/>
    <p:sldLayoutId id="2147483785" r:id="rId17"/>
    <p:sldLayoutId id="2147483786" r:id="rId18"/>
    <p:sldLayoutId id="2147483787" r:id="rId19"/>
    <p:sldLayoutId id="2147483788" r:id="rId20"/>
    <p:sldLayoutId id="2147483789" r:id="rId21"/>
    <p:sldLayoutId id="2147483790" r:id="rId22"/>
    <p:sldLayoutId id="2147483827" r:id="rId23"/>
    <p:sldLayoutId id="2147483793" r:id="rId24"/>
    <p:sldLayoutId id="2147483794" r:id="rId25"/>
    <p:sldLayoutId id="2147483795" r:id="rId26"/>
    <p:sldLayoutId id="2147483796" r:id="rId27"/>
    <p:sldLayoutId id="2147483797" r:id="rId28"/>
    <p:sldLayoutId id="2147483798" r:id="rId29"/>
    <p:sldLayoutId id="2147483799" r:id="rId30"/>
    <p:sldLayoutId id="2147483800" r:id="rId31"/>
    <p:sldLayoutId id="2147483801" r:id="rId32"/>
    <p:sldLayoutId id="2147483802" r:id="rId33"/>
    <p:sldLayoutId id="2147483803" r:id="rId34"/>
    <p:sldLayoutId id="2147483804" r:id="rId35"/>
    <p:sldLayoutId id="2147483805" r:id="rId36"/>
    <p:sldLayoutId id="2147483806" r:id="rId37"/>
    <p:sldLayoutId id="2147483807" r:id="rId38"/>
    <p:sldLayoutId id="2147483808" r:id="rId39"/>
    <p:sldLayoutId id="2147483809" r:id="rId40"/>
    <p:sldLayoutId id="2147483810" r:id="rId41"/>
    <p:sldLayoutId id="2147483811" r:id="rId42"/>
    <p:sldLayoutId id="2147483812" r:id="rId43"/>
    <p:sldLayoutId id="2147483813" r:id="rId44"/>
    <p:sldLayoutId id="2147483814" r:id="rId45"/>
    <p:sldLayoutId id="2147483815" r:id="rId46"/>
    <p:sldLayoutId id="2147483816" r:id="rId47"/>
    <p:sldLayoutId id="2147483817" r:id="rId48"/>
    <p:sldLayoutId id="2147483818" r:id="rId49"/>
    <p:sldLayoutId id="2147483819" r:id="rId50"/>
    <p:sldLayoutId id="2147483820" r:id="rId51"/>
    <p:sldLayoutId id="2147483821" r:id="rId52"/>
    <p:sldLayoutId id="2147483822" r:id="rId53"/>
    <p:sldLayoutId id="2147483823" r:id="rId54"/>
    <p:sldLayoutId id="2147483825" r:id="rId55"/>
    <p:sldLayoutId id="2147483824" r:id="rId5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spc="50" baseline="0">
          <a:solidFill>
            <a:schemeClr val="tx1"/>
          </a:solidFill>
          <a:latin typeface="+mj-lt"/>
          <a:ea typeface="+mj-ea"/>
          <a:cs typeface="Poppins" pitchFamily="2" charset="77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+mn-lt"/>
          <a:ea typeface="+mn-ea"/>
          <a:cs typeface="Poppins Light" pitchFamily="2" charset="77"/>
        </a:defRPr>
      </a:lvl1pPr>
      <a:lvl2pPr marL="2286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600" b="0" i="0" kern="1200">
          <a:solidFill>
            <a:schemeClr val="tx1"/>
          </a:solidFill>
          <a:latin typeface="+mn-lt"/>
          <a:ea typeface="+mn-ea"/>
          <a:cs typeface="Poppins Light" pitchFamily="2" charset="77"/>
        </a:defRPr>
      </a:lvl2pPr>
      <a:lvl3pPr marL="4572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400" b="0" i="0" kern="1200">
          <a:solidFill>
            <a:schemeClr val="tx1"/>
          </a:solidFill>
          <a:latin typeface="+mn-lt"/>
          <a:ea typeface="+mn-ea"/>
          <a:cs typeface="Poppins Light" pitchFamily="2" charset="77"/>
        </a:defRPr>
      </a:lvl3pPr>
      <a:lvl4pPr marL="685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200" b="0" i="0" kern="1200">
          <a:solidFill>
            <a:schemeClr val="tx1"/>
          </a:solidFill>
          <a:latin typeface="Poppins Light" pitchFamily="2" charset="77"/>
          <a:ea typeface="+mn-ea"/>
          <a:cs typeface="Poppins Light" pitchFamily="2" charset="77"/>
        </a:defRPr>
      </a:lvl4pPr>
      <a:lvl5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100" b="0" i="0" kern="1200">
          <a:solidFill>
            <a:schemeClr val="tx1"/>
          </a:solidFill>
          <a:latin typeface="Poppins Light" pitchFamily="2" charset="77"/>
          <a:ea typeface="+mn-ea"/>
          <a:cs typeface="Poppins Light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FBEB139-49D2-8D04-86D2-09C06D00D1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073" y="2920382"/>
            <a:ext cx="6675120" cy="2468880"/>
          </a:xfrm>
        </p:spPr>
        <p:txBody>
          <a:bodyPr/>
          <a:lstStyle/>
          <a:p>
            <a:r>
              <a:rPr lang="en-HK" altLang="ja-JP" dirty="0"/>
              <a:t>NTT</a:t>
            </a:r>
            <a:r>
              <a:rPr lang="ja-JP" altLang="en-US" dirty="0"/>
              <a:t>データの株価データを使用した予測モデルの構築</a:t>
            </a:r>
            <a:endParaRPr lang="en-US" dirty="0"/>
          </a:p>
        </p:txBody>
      </p:sp>
      <p:pic>
        <p:nvPicPr>
          <p:cNvPr id="13" name="Picture Placeholder 12" descr="Clouds on top of the mountain">
            <a:extLst>
              <a:ext uri="{FF2B5EF4-FFF2-40B4-BE49-F238E27FC236}">
                <a16:creationId xmlns:a16="http://schemas.microsoft.com/office/drawing/2014/main" id="{DD13310E-0FDB-12DC-3E02-ED0261ABAB3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985125" y="0"/>
            <a:ext cx="4206875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501E58-A730-DC30-3BFA-52B854EB9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342914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72092-1D93-1C42-71C9-4C3CD1035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グラフ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81D6340-7955-00CE-4C8A-4D6C35E7FC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/>
              <a:t>過去</a:t>
            </a:r>
            <a:r>
              <a:rPr lang="en-US" altLang="ja-JP" dirty="0"/>
              <a:t>10</a:t>
            </a:r>
            <a:r>
              <a:rPr lang="ja-JP" altLang="en-US" dirty="0"/>
              <a:t>年（</a:t>
            </a:r>
            <a:r>
              <a:rPr lang="en-HK" altLang="ja-JP" dirty="0"/>
              <a:t>2015~2025</a:t>
            </a:r>
            <a:r>
              <a:rPr lang="ja-JP" altLang="en-US" dirty="0"/>
              <a:t>）</a:t>
            </a:r>
            <a:endParaRPr lang="en-HK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688D16A-14E4-5FA0-10C4-9A1171BA46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6032" y="1588655"/>
            <a:ext cx="4937760" cy="559834"/>
          </a:xfrm>
        </p:spPr>
        <p:txBody>
          <a:bodyPr/>
          <a:lstStyle/>
          <a:p>
            <a:r>
              <a:rPr lang="en-US" altLang="ja-JP" dirty="0"/>
              <a:t>2025</a:t>
            </a:r>
            <a:r>
              <a:rPr lang="ja-JP" altLang="en-US" dirty="0"/>
              <a:t>年</a:t>
            </a:r>
            <a:endParaRPr lang="en-HK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614582-2ACB-1F8C-E7EC-3038D5835D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HK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6ED978A-C7C6-0A4A-054E-12ED06AB35B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HK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B7423A-669D-8116-3CBC-0ECEF0E68C85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/>
          <a:stretch>
            <a:fillRect/>
          </a:stretch>
        </p:blipFill>
        <p:spPr>
          <a:xfrm>
            <a:off x="809625" y="2802538"/>
            <a:ext cx="4465638" cy="357663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050194-0629-2692-BF9F-4E7FAAB67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86928"/>
            <a:ext cx="5457825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43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D1222-DF68-3EF6-416D-6E27FBD5A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901" y="842957"/>
            <a:ext cx="3494314" cy="4768174"/>
          </a:xfrm>
        </p:spPr>
        <p:txBody>
          <a:bodyPr/>
          <a:lstStyle/>
          <a:p>
            <a:r>
              <a:rPr lang="ja-JP" altLang="en-US" dirty="0"/>
              <a:t>注目すべき点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C82F3E-2B5B-9638-6EC6-B7714347E04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865504"/>
            <a:ext cx="6766560" cy="509386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ja-JP" altLang="en-US" sz="1400" b="1" dirty="0">
                <a:latin typeface="+mj-lt"/>
              </a:rPr>
              <a:t>その</a:t>
            </a:r>
            <a:r>
              <a:rPr lang="en-US" altLang="ja-JP" sz="1400" b="1" dirty="0">
                <a:latin typeface="+mj-lt"/>
              </a:rPr>
              <a:t>1</a:t>
            </a:r>
            <a:endParaRPr lang="en-US" sz="1400" b="1" dirty="0"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ja-JP" altLang="en-US" sz="1400" dirty="0"/>
              <a:t>移動平均の期間が長いほど直線の傾きの大きさが小さくなる</a:t>
            </a:r>
            <a:br>
              <a:rPr lang="en-US" sz="1400" dirty="0"/>
            </a:br>
            <a:br>
              <a:rPr lang="en-US" sz="1400" b="1" dirty="0">
                <a:latin typeface="+mj-lt"/>
              </a:rPr>
            </a:br>
            <a:r>
              <a:rPr lang="ja-JP" altLang="en-US" sz="1400" b="1" dirty="0">
                <a:latin typeface="+mj-lt"/>
              </a:rPr>
              <a:t>その</a:t>
            </a:r>
            <a:r>
              <a:rPr lang="en-US" altLang="ja-JP" sz="1400" b="1" dirty="0">
                <a:latin typeface="+mj-lt"/>
              </a:rPr>
              <a:t>2</a:t>
            </a:r>
            <a:endParaRPr lang="en-US" sz="1400" b="1" dirty="0"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ja-JP" altLang="en-US" sz="1400" dirty="0"/>
              <a:t>予測の結果のより、これからの株価も全体的に上がると考えられる。</a:t>
            </a:r>
            <a:br>
              <a:rPr lang="en-US" sz="1400" dirty="0"/>
            </a:b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88046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6D6B4-75AD-7BDB-A460-70C4E1C74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90" y="826903"/>
            <a:ext cx="7342307" cy="1133856"/>
          </a:xfrm>
        </p:spPr>
        <p:txBody>
          <a:bodyPr/>
          <a:lstStyle/>
          <a:p>
            <a:r>
              <a:rPr lang="ja-JP" altLang="en-US" dirty="0"/>
              <a:t>改善策</a:t>
            </a:r>
            <a:endParaRPr lang="en-US" dirty="0"/>
          </a:p>
        </p:txBody>
      </p:sp>
      <p:graphicFrame>
        <p:nvGraphicFramePr>
          <p:cNvPr id="5" name="Content Placeholder 4" descr="Flexible text blocks SmartArt graphic">
            <a:extLst>
              <a:ext uri="{FF2B5EF4-FFF2-40B4-BE49-F238E27FC236}">
                <a16:creationId xmlns:a16="http://schemas.microsoft.com/office/drawing/2014/main" id="{6A3EB1E0-D58A-6305-07F7-AA4332888374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554059074"/>
              </p:ext>
            </p:extLst>
          </p:nvPr>
        </p:nvGraphicFramePr>
        <p:xfrm>
          <a:off x="815975" y="2359152"/>
          <a:ext cx="10466388" cy="176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Placeholder 6" descr="A close up of water">
            <a:extLst>
              <a:ext uri="{FF2B5EF4-FFF2-40B4-BE49-F238E27FC236}">
                <a16:creationId xmlns:a16="http://schemas.microsoft.com/office/drawing/2014/main" id="{0CB7D8EA-7AEA-B917-6086-3FA17015B46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" r="24"/>
          <a:stretch/>
        </p:blipFill>
        <p:spPr>
          <a:xfrm>
            <a:off x="1" y="4495800"/>
            <a:ext cx="12191999" cy="2362200"/>
          </a:xfrm>
        </p:spPr>
      </p:pic>
    </p:spTree>
    <p:extLst>
      <p:ext uri="{BB962C8B-B14F-4D97-AF65-F5344CB8AC3E}">
        <p14:creationId xmlns:p14="http://schemas.microsoft.com/office/powerpoint/2010/main" val="2576263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78C2091-CE76-FB58-01FA-47B730FF8C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6" y="4421221"/>
            <a:ext cx="10478450" cy="914400"/>
          </a:xfrm>
        </p:spPr>
        <p:txBody>
          <a:bodyPr/>
          <a:lstStyle/>
          <a:p>
            <a:r>
              <a:rPr lang="ja-JP" altLang="en-US" dirty="0"/>
              <a:t>ご清聴ありがとうございました</a:t>
            </a:r>
            <a:endParaRPr lang="en-US" dirty="0"/>
          </a:p>
        </p:txBody>
      </p:sp>
      <p:pic>
        <p:nvPicPr>
          <p:cNvPr id="13" name="Picture Placeholder 12" descr="Close up of desert dunes">
            <a:extLst>
              <a:ext uri="{FF2B5EF4-FFF2-40B4-BE49-F238E27FC236}">
                <a16:creationId xmlns:a16="http://schemas.microsoft.com/office/drawing/2014/main" id="{1A836202-BF07-0D8C-D22B-73F87E6F86B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82" r="4582"/>
          <a:stretch/>
        </p:blipFill>
        <p:spPr>
          <a:xfrm>
            <a:off x="0" y="0"/>
            <a:ext cx="12192000" cy="377827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9FD2C79-CCF2-913A-BE05-88F29650AC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72732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F70BCB1-1398-488A-AB5B-1A8A2227F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302209"/>
            <a:ext cx="5577962" cy="4807131"/>
          </a:xfrm>
        </p:spPr>
        <p:txBody>
          <a:bodyPr/>
          <a:lstStyle/>
          <a:p>
            <a:r>
              <a:rPr lang="ja-JP" altLang="en-US" dirty="0"/>
              <a:t>目次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BE95F89-8477-A56E-8577-D59A3A670E4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11808" y="1884121"/>
            <a:ext cx="3596952" cy="4151675"/>
          </a:xfrm>
        </p:spPr>
        <p:txBody>
          <a:bodyPr/>
          <a:lstStyle/>
          <a:p>
            <a:r>
              <a:rPr lang="ja-JP" altLang="en-US" dirty="0"/>
              <a:t>問題・ペルソナ設定</a:t>
            </a:r>
            <a:br>
              <a:rPr lang="en-US" dirty="0"/>
            </a:br>
            <a:br>
              <a:rPr lang="en-US" dirty="0"/>
            </a:br>
            <a:r>
              <a:rPr lang="ja-JP" altLang="en-US" dirty="0"/>
              <a:t>株価分析に使用したモデル</a:t>
            </a:r>
            <a:endParaRPr lang="en-US" dirty="0"/>
          </a:p>
          <a:p>
            <a:r>
              <a:rPr lang="ja-JP" altLang="en-US" dirty="0"/>
              <a:t>結果の分析</a:t>
            </a:r>
            <a:endParaRPr lang="en-US" dirty="0"/>
          </a:p>
          <a:p>
            <a:r>
              <a:rPr lang="ja-JP" altLang="en-US" dirty="0"/>
              <a:t>改善策・仮説立て及び検証結果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073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34F1-7C98-C1DA-D26C-8FB7C86038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8460" y="1561943"/>
            <a:ext cx="4852123" cy="4569825"/>
          </a:xfrm>
        </p:spPr>
        <p:txBody>
          <a:bodyPr/>
          <a:lstStyle/>
          <a:p>
            <a:r>
              <a:rPr lang="ja-JP" altLang="en-US" dirty="0"/>
              <a:t>問題・ペルソナ設定</a:t>
            </a:r>
            <a:endParaRPr lang="en-US" dirty="0"/>
          </a:p>
        </p:txBody>
      </p:sp>
      <p:pic>
        <p:nvPicPr>
          <p:cNvPr id="9" name="Picture Placeholder 8" descr="Close up of the moon">
            <a:extLst>
              <a:ext uri="{FF2B5EF4-FFF2-40B4-BE49-F238E27FC236}">
                <a16:creationId xmlns:a16="http://schemas.microsoft.com/office/drawing/2014/main" id="{54E2680E-1A83-E66B-7A7D-2972395D46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095994" cy="6858000"/>
          </a:xfrm>
        </p:spPr>
      </p:pic>
    </p:spTree>
    <p:extLst>
      <p:ext uri="{BB962C8B-B14F-4D97-AF65-F5344CB8AC3E}">
        <p14:creationId xmlns:p14="http://schemas.microsoft.com/office/powerpoint/2010/main" val="1044852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A7F7D-84A3-2E1A-664F-A52D4FD28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ペルソナ</a:t>
            </a:r>
            <a:endParaRPr lang="en-US" dirty="0"/>
          </a:p>
        </p:txBody>
      </p:sp>
      <p:pic>
        <p:nvPicPr>
          <p:cNvPr id="8" name="Picture Placeholder 7" descr="Close up of waves on the beach">
            <a:extLst>
              <a:ext uri="{FF2B5EF4-FFF2-40B4-BE49-F238E27FC236}">
                <a16:creationId xmlns:a16="http://schemas.microsoft.com/office/drawing/2014/main" id="{38F74083-643A-7BB7-3E34-3CE81CB4BCD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60B546-A3C2-9374-B0C2-E79D26B38E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1840" y="1615442"/>
            <a:ext cx="6119865" cy="1914142"/>
          </a:xfrm>
        </p:spPr>
        <p:txBody>
          <a:bodyPr>
            <a:normAutofit/>
          </a:bodyPr>
          <a:lstStyle/>
          <a:p>
            <a:r>
              <a:rPr lang="ja-JP" altLang="en-US" sz="1600" b="1" dirty="0">
                <a:latin typeface="+mj-lt"/>
              </a:rPr>
              <a:t>基本情報</a:t>
            </a:r>
            <a:endParaRPr lang="en-HK" altLang="ja-JP" sz="1600" b="1" dirty="0">
              <a:latin typeface="+mj-lt"/>
            </a:endParaRPr>
          </a:p>
          <a:p>
            <a:r>
              <a:rPr lang="ja-JP" altLang="en-US" sz="1600" dirty="0"/>
              <a:t>名前：田中太郎</a:t>
            </a:r>
            <a:endParaRPr lang="en-HK" altLang="ja-JP" sz="1600" dirty="0"/>
          </a:p>
          <a:p>
            <a:r>
              <a:rPr lang="ja-JP" altLang="en-US" sz="1600" dirty="0"/>
              <a:t>年齢：</a:t>
            </a:r>
            <a:r>
              <a:rPr lang="en-HK" altLang="ja-JP" sz="1600" dirty="0"/>
              <a:t>30</a:t>
            </a:r>
            <a:r>
              <a:rPr lang="ja-JP" altLang="en-US" sz="1600" dirty="0"/>
              <a:t>代前半</a:t>
            </a:r>
            <a:endParaRPr lang="en-HK" altLang="ja-JP" sz="1600" dirty="0"/>
          </a:p>
          <a:p>
            <a:r>
              <a:rPr lang="ja-JP" altLang="en-US" sz="1600" dirty="0"/>
              <a:t>学歴：大学卒</a:t>
            </a:r>
            <a:endParaRPr lang="en-HK" altLang="ja-JP" sz="1600" dirty="0"/>
          </a:p>
          <a:p>
            <a:r>
              <a:rPr lang="ja-JP" altLang="en-US" sz="1600" dirty="0"/>
              <a:t>職業：</a:t>
            </a:r>
            <a:r>
              <a:rPr lang="en-HK" altLang="ja-JP" sz="1600" dirty="0"/>
              <a:t>IT</a:t>
            </a:r>
            <a:r>
              <a:rPr lang="ja-JP" altLang="en-US" sz="1600" dirty="0"/>
              <a:t>業界技術職</a:t>
            </a:r>
            <a:endParaRPr lang="en-US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F7F07D-BD30-1254-77E8-09638AC7AC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51839" y="3762500"/>
            <a:ext cx="6119865" cy="2546860"/>
          </a:xfrm>
        </p:spPr>
        <p:txBody>
          <a:bodyPr>
            <a:normAutofit lnSpcReduction="10000"/>
          </a:bodyPr>
          <a:lstStyle/>
          <a:p>
            <a:r>
              <a:rPr lang="ja-JP" altLang="en-US" sz="1600" b="1" dirty="0">
                <a:latin typeface="+mj-lt"/>
              </a:rPr>
              <a:t>目的</a:t>
            </a:r>
            <a:endParaRPr lang="en-HK" altLang="ja-JP" sz="1600" b="1" dirty="0">
              <a:latin typeface="+mj-lt"/>
            </a:endParaRPr>
          </a:p>
          <a:p>
            <a:r>
              <a:rPr lang="ja-JP" altLang="en-US" sz="1600" dirty="0"/>
              <a:t>職業の収入以外の収入源を確保したい</a:t>
            </a:r>
            <a:endParaRPr lang="en-HK" altLang="ja-JP" sz="1600" dirty="0"/>
          </a:p>
          <a:p>
            <a:r>
              <a:rPr lang="ja-JP" altLang="en-US" sz="1600" dirty="0"/>
              <a:t>退職に備えて貯金しておきたい</a:t>
            </a:r>
            <a:br>
              <a:rPr lang="en-US" sz="1600" dirty="0"/>
            </a:br>
            <a:br>
              <a:rPr lang="en-US" sz="1600" dirty="0"/>
            </a:br>
            <a:r>
              <a:rPr lang="ja-JP" altLang="en-US" sz="1600" b="1" dirty="0"/>
              <a:t>ペイン</a:t>
            </a:r>
            <a:endParaRPr lang="en-HK" altLang="ja-JP" sz="1600" b="1" dirty="0"/>
          </a:p>
          <a:p>
            <a:r>
              <a:rPr lang="ja-JP" altLang="en-US" sz="1600" dirty="0"/>
              <a:t>持っている株を売るに良い時期が分からない</a:t>
            </a:r>
            <a:endParaRPr lang="en-HK" altLang="ja-JP" sz="1600" dirty="0"/>
          </a:p>
          <a:p>
            <a:br>
              <a:rPr lang="en-US" sz="1600" dirty="0"/>
            </a:br>
            <a:r>
              <a:rPr lang="ja-JP" altLang="en-US" sz="1600" b="1" dirty="0"/>
              <a:t>ニーズ</a:t>
            </a:r>
            <a:endParaRPr lang="en-HK" altLang="ja-JP" sz="1600" b="1" dirty="0"/>
          </a:p>
          <a:p>
            <a:r>
              <a:rPr lang="ja-JP" altLang="en-US" sz="1600" dirty="0"/>
              <a:t>将来に向けて金銭管理をしたい</a:t>
            </a:r>
            <a:endParaRPr lang="en-HK" altLang="ja-JP" sz="1600" dirty="0"/>
          </a:p>
        </p:txBody>
      </p:sp>
    </p:spTree>
    <p:extLst>
      <p:ext uri="{BB962C8B-B14F-4D97-AF65-F5344CB8AC3E}">
        <p14:creationId xmlns:p14="http://schemas.microsoft.com/office/powerpoint/2010/main" val="3516832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E61352-1920-1A62-43A4-937BFCA57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404" y="2385975"/>
            <a:ext cx="4325112" cy="2454796"/>
          </a:xfrm>
        </p:spPr>
        <p:txBody>
          <a:bodyPr/>
          <a:lstStyle/>
          <a:p>
            <a:r>
              <a:rPr lang="ja-JP" altLang="en-US" dirty="0"/>
              <a:t>ユースケースシナリオ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C1E19BD-5A90-6858-1019-900A42DDACD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/>
          <a:p>
            <a:r>
              <a:rPr lang="ja-JP" altLang="en-US" dirty="0"/>
              <a:t>年末、田中さんは毎年の金銭出納帳を整理する。退職に備えて貯金を確認し、手持ちの株式を売るタイミングをモデルに計算してもらう。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970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C772F-1D1B-134C-1CC1-6CFCCAB50C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5" y="1196492"/>
            <a:ext cx="4800600" cy="4935272"/>
          </a:xfrm>
        </p:spPr>
        <p:txBody>
          <a:bodyPr/>
          <a:lstStyle/>
          <a:p>
            <a:r>
              <a:rPr lang="ja-JP" altLang="en-US" dirty="0"/>
              <a:t>株価分析に使用したモデル</a:t>
            </a:r>
            <a:endParaRPr lang="en-US" dirty="0"/>
          </a:p>
        </p:txBody>
      </p:sp>
      <p:pic>
        <p:nvPicPr>
          <p:cNvPr id="5" name="Picture Placeholder 4" descr="A mountain with snow and clouds">
            <a:extLst>
              <a:ext uri="{FF2B5EF4-FFF2-40B4-BE49-F238E27FC236}">
                <a16:creationId xmlns:a16="http://schemas.microsoft.com/office/drawing/2014/main" id="{5DA3014F-B3D3-6FFA-CE9F-10E3E337FA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" r="156"/>
          <a:stretch/>
        </p:blipFill>
        <p:spPr>
          <a:xfrm>
            <a:off x="6096006" y="0"/>
            <a:ext cx="6095994" cy="6858000"/>
          </a:xfrm>
        </p:spPr>
      </p:pic>
    </p:spTree>
    <p:extLst>
      <p:ext uri="{BB962C8B-B14F-4D97-AF65-F5344CB8AC3E}">
        <p14:creationId xmlns:p14="http://schemas.microsoft.com/office/powerpoint/2010/main" val="355348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7223728-0310-28AC-9DF0-74DB4A109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046" y="4257446"/>
            <a:ext cx="4297661" cy="1852154"/>
          </a:xfrm>
        </p:spPr>
        <p:txBody>
          <a:bodyPr/>
          <a:lstStyle/>
          <a:p>
            <a:r>
              <a:rPr lang="ja-JP" altLang="en-US" dirty="0"/>
              <a:t>どのようなデータが必要か</a:t>
            </a:r>
            <a:endParaRPr lang="en-US" dirty="0"/>
          </a:p>
        </p:txBody>
      </p:sp>
      <p:pic>
        <p:nvPicPr>
          <p:cNvPr id="20" name="Picture Placeholder 19" descr="Horse">
            <a:extLst>
              <a:ext uri="{FF2B5EF4-FFF2-40B4-BE49-F238E27FC236}">
                <a16:creationId xmlns:a16="http://schemas.microsoft.com/office/drawing/2014/main" id="{C31A76C0-72C0-AFC4-79B9-C78396B0B0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5034" y="849445"/>
            <a:ext cx="4173673" cy="2913664"/>
          </a:xfr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7AC2A31-C8C2-4C0E-07B6-7E2F6EE012F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12179" y="849444"/>
            <a:ext cx="5295472" cy="4834890"/>
          </a:xfrm>
        </p:spPr>
        <p:txBody>
          <a:bodyPr/>
          <a:lstStyle/>
          <a:p>
            <a:r>
              <a:rPr lang="ja-JP" altLang="en-US" b="1" dirty="0">
                <a:latin typeface="+mj-lt"/>
              </a:rPr>
              <a:t>なぜ株価の分析が必要か</a:t>
            </a:r>
            <a:endParaRPr lang="en-US" b="1" dirty="0">
              <a:latin typeface="+mj-lt"/>
            </a:endParaRPr>
          </a:p>
          <a:p>
            <a:r>
              <a:rPr lang="ja-JP" altLang="en-US" dirty="0"/>
              <a:t>将来への計画や、収入源を確保するため</a:t>
            </a:r>
            <a:br>
              <a:rPr lang="en-US" dirty="0"/>
            </a:br>
            <a:br>
              <a:rPr lang="en-US" dirty="0"/>
            </a:br>
            <a:r>
              <a:rPr lang="ja-JP" altLang="en-US" b="1" dirty="0">
                <a:latin typeface="+mj-lt"/>
              </a:rPr>
              <a:t>どんな特徴量が有効か</a:t>
            </a:r>
            <a:endParaRPr lang="en-US" b="1" dirty="0">
              <a:latin typeface="+mj-lt"/>
            </a:endParaRPr>
          </a:p>
          <a:p>
            <a:r>
              <a:rPr lang="ja-JP" altLang="en-US" dirty="0"/>
              <a:t>株式の過去</a:t>
            </a:r>
            <a:r>
              <a:rPr lang="en-US" altLang="ja-JP" dirty="0"/>
              <a:t>1</a:t>
            </a:r>
            <a:r>
              <a:rPr lang="ja-JP" altLang="en-US" dirty="0"/>
              <a:t>年、</a:t>
            </a:r>
            <a:r>
              <a:rPr lang="en-US" altLang="ja-JP" dirty="0"/>
              <a:t>10</a:t>
            </a:r>
            <a:r>
              <a:rPr lang="ja-JP" altLang="en-US" dirty="0"/>
              <a:t>年の終値</a:t>
            </a:r>
            <a:br>
              <a:rPr lang="en-US" dirty="0"/>
            </a:br>
            <a:br>
              <a:rPr lang="en-US" dirty="0"/>
            </a:br>
            <a:r>
              <a:rPr lang="ja-JP" altLang="en-US" b="1" dirty="0">
                <a:latin typeface="+mj-lt"/>
              </a:rPr>
              <a:t>どのようなモデルを選ぶべきか</a:t>
            </a:r>
            <a:endParaRPr lang="en-US" b="1" dirty="0">
              <a:latin typeface="+mj-lt"/>
            </a:endParaRPr>
          </a:p>
          <a:p>
            <a:r>
              <a:rPr lang="ja-JP" altLang="en-US" dirty="0"/>
              <a:t>最も計算しやすく広く使われているのが線形回帰。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41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9BC4E-AE95-03B8-85AD-08B8F63C5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5" y="2819320"/>
            <a:ext cx="4372547" cy="2834640"/>
          </a:xfrm>
        </p:spPr>
        <p:txBody>
          <a:bodyPr/>
          <a:lstStyle/>
          <a:p>
            <a:r>
              <a:rPr lang="ja-JP" altLang="en-US" dirty="0"/>
              <a:t>今回使用したモデル</a:t>
            </a:r>
            <a:endParaRPr lang="en-US" dirty="0"/>
          </a:p>
        </p:txBody>
      </p:sp>
      <p:pic>
        <p:nvPicPr>
          <p:cNvPr id="8" name="Picture Placeholder 7" descr="A moon in the clouds">
            <a:extLst>
              <a:ext uri="{FF2B5EF4-FFF2-40B4-BE49-F238E27FC236}">
                <a16:creationId xmlns:a16="http://schemas.microsoft.com/office/drawing/2014/main" id="{D62638D9-CDCE-73A8-D5C2-299E4C49FA3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9" cy="2171156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B20D1-4DDE-3BC8-CA2E-F5DFC2C5D1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815002"/>
            <a:ext cx="5162550" cy="2834640"/>
          </a:xfrm>
        </p:spPr>
        <p:txBody>
          <a:bodyPr>
            <a:normAutofit/>
          </a:bodyPr>
          <a:lstStyle/>
          <a:p>
            <a:r>
              <a:rPr lang="ja-JP" altLang="en-US" sz="1600" dirty="0"/>
              <a:t>線形回帰を使った株式の過去</a:t>
            </a:r>
            <a:r>
              <a:rPr lang="en-HK" altLang="ja-JP" sz="1600" dirty="0"/>
              <a:t>1</a:t>
            </a:r>
            <a:r>
              <a:rPr lang="ja-JP" altLang="en-US" sz="1600" dirty="0"/>
              <a:t>年、</a:t>
            </a:r>
            <a:r>
              <a:rPr lang="en-US" altLang="ja-JP" sz="1600" dirty="0"/>
              <a:t>10</a:t>
            </a:r>
            <a:r>
              <a:rPr lang="ja-JP" altLang="en-US" sz="1600" dirty="0"/>
              <a:t>年と全体の線形回帰によって分析し、直線を書いた。そしてモデルを使いこれから</a:t>
            </a:r>
            <a:r>
              <a:rPr lang="en-US" altLang="ja-JP" sz="1600" dirty="0"/>
              <a:t>1</a:t>
            </a:r>
            <a:r>
              <a:rPr lang="ja-JP" altLang="en-US" sz="1600" dirty="0"/>
              <a:t>年の株価を予測してみた。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51387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FC175A-D22E-1838-AD91-141F1736D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529390"/>
            <a:ext cx="10652760" cy="529389"/>
          </a:xfrm>
        </p:spPr>
        <p:txBody>
          <a:bodyPr>
            <a:normAutofit fontScale="90000"/>
          </a:bodyPr>
          <a:lstStyle/>
          <a:p>
            <a:r>
              <a:rPr lang="en-US" dirty="0"/>
              <a:t>Quote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453D0DB-52E7-FB3F-9F0B-55A9A314814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3816" y="1996848"/>
            <a:ext cx="8266176" cy="4142232"/>
          </a:xfrm>
        </p:spPr>
        <p:txBody>
          <a:bodyPr/>
          <a:lstStyle/>
          <a:p>
            <a:r>
              <a:rPr lang="ja-JP" altLang="en-US" dirty="0"/>
              <a:t>結果の分析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828183"/>
      </p:ext>
    </p:extLst>
  </p:cSld>
  <p:clrMapOvr>
    <a:masterClrMapping/>
  </p:clrMapOvr>
</p:sld>
</file>

<file path=ppt/theme/theme1.xml><?xml version="1.0" encoding="utf-8"?>
<a:theme xmlns:a="http://schemas.openxmlformats.org/drawingml/2006/main" name="Epic Nature">
  <a:themeElements>
    <a:clrScheme name="Finance Presentation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D0C262"/>
      </a:accent1>
      <a:accent2>
        <a:srgbClr val="FEB8B8"/>
      </a:accent2>
      <a:accent3>
        <a:srgbClr val="6B2138"/>
      </a:accent3>
      <a:accent4>
        <a:srgbClr val="FC5316"/>
      </a:accent4>
      <a:accent5>
        <a:srgbClr val="B7D9FE"/>
      </a:accent5>
      <a:accent6>
        <a:srgbClr val="263343"/>
      </a:accent6>
      <a:hlink>
        <a:srgbClr val="467886"/>
      </a:hlink>
      <a:folHlink>
        <a:srgbClr val="96607D"/>
      </a:folHlink>
    </a:clrScheme>
    <a:fontScheme name="B&amp;W Minimalist Drama">
      <a:majorFont>
        <a:latin typeface="Poppins"/>
        <a:ea typeface=""/>
        <a:cs typeface=""/>
      </a:majorFont>
      <a:minorFont>
        <a:latin typeface="Poppi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W minimalist finance presentation_win32_DN_v2" id="{992472E5-D41A-4065-A484-868BE56B4712}" vid="{4BE192B5-7531-40E5-BCC9-1BA14634D2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4B9AF2-5B11-48FF-A8A8-964B2D972562}">
  <ds:schemaRefs>
    <ds:schemaRef ds:uri="230e9df3-be65-4c73-a93b-d1236ebd677e"/>
    <ds:schemaRef ds:uri="http://www.w3.org/XML/1998/namespace"/>
    <ds:schemaRef ds:uri="http://schemas.microsoft.com/sharepoint/v3"/>
    <ds:schemaRef ds:uri="http://purl.org/dc/dcmitype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schemas.openxmlformats.org/package/2006/metadata/core-properties"/>
    <ds:schemaRef ds:uri="http://purl.org/dc/elements/1.1/"/>
    <ds:schemaRef ds:uri="71af3243-3dd4-4a8d-8c0d-dd76da1f02a5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7DD590A-8042-4F36-843F-743A8DB178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D3C292-02F4-47E7-8C9A-CA6D9A938157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{49DC1846-571F-4934-9445-A7D10067ECA6}920b6ce2-c783-4247-88db-32555217a6bf-TF1fdf540a-9f60-4c51-93ba-5f26bfbd0af89c4d3c5c_win32</Template>
  <TotalTime>389</TotalTime>
  <Words>624</Words>
  <Application>Microsoft Office PowerPoint</Application>
  <PresentationFormat>Widescreen</PresentationFormat>
  <Paragraphs>45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Poppins</vt:lpstr>
      <vt:lpstr>Poppins Light</vt:lpstr>
      <vt:lpstr>Epic Nature</vt:lpstr>
      <vt:lpstr>NTTデータの株価データを使用した予測モデルの構築</vt:lpstr>
      <vt:lpstr>目次</vt:lpstr>
      <vt:lpstr>問題・ペルソナ設定</vt:lpstr>
      <vt:lpstr>ペルソナ</vt:lpstr>
      <vt:lpstr>ユースケースシナリオ</vt:lpstr>
      <vt:lpstr>株価分析に使用したモデル</vt:lpstr>
      <vt:lpstr>どのようなデータが必要か</vt:lpstr>
      <vt:lpstr>今回使用したモデル</vt:lpstr>
      <vt:lpstr>Quote</vt:lpstr>
      <vt:lpstr>グラフ</vt:lpstr>
      <vt:lpstr>注目すべき点</vt:lpstr>
      <vt:lpstr>改善策</vt:lpstr>
      <vt:lpstr>ご清聴ありがとうございました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Toby Leung</dc:creator>
  <cp:lastModifiedBy>ＬＥＵＮＧ ＫＡ　ＴＵＮＧ　ＴＯＢＹ</cp:lastModifiedBy>
  <cp:revision>4</cp:revision>
  <dcterms:created xsi:type="dcterms:W3CDTF">2026-01-30T16:31:03Z</dcterms:created>
  <dcterms:modified xsi:type="dcterms:W3CDTF">2026-02-03T10:12:35Z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